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1" autoAdjust="0"/>
    <p:restoredTop sz="94660"/>
  </p:normalViewPr>
  <p:slideViewPr>
    <p:cSldViewPr snapToGrid="0">
      <p:cViewPr varScale="1">
        <p:scale>
          <a:sx n="71" d="100"/>
          <a:sy n="71" d="100"/>
        </p:scale>
        <p:origin x="5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7"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8"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9"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50"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51"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52"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231381373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168414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943244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2787763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324674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1548323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248171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2008745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4087570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228410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2998149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0388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3441522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169320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1748199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1689271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1265276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0BC1078-46ED-40F9-8930-935BAD7C2B02}" type="datetimeFigureOut">
              <a:rPr lang="zh-CN" altLang="en-US" smtClean="0"/>
              <a:t>2019/6/13</a:t>
            </a:fld>
            <a:endParaRPr lang="zh-CN" alt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B52ADC-5BFA-4FBD-BEE2-16096B7F4166}" type="slidenum">
              <a:rPr lang="zh-CN" altLang="en-US" smtClean="0"/>
              <a:t>‹#›</a:t>
            </a:fld>
            <a:endParaRPr lang="zh-CN" altLang="en-US"/>
          </a:p>
        </p:txBody>
      </p:sp>
    </p:spTree>
    <p:extLst>
      <p:ext uri="{BB962C8B-B14F-4D97-AF65-F5344CB8AC3E}">
        <p14:creationId xmlns:p14="http://schemas.microsoft.com/office/powerpoint/2010/main" val="391836841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5" name="Subtitle 2"/>
          <p:cNvSpPr>
            <a:spLocks noGrp="1"/>
          </p:cNvSpPr>
          <p:nvPr>
            <p:ph type="subTitle" idx="1"/>
          </p:nvPr>
        </p:nvSpPr>
        <p:spPr/>
        <p:txBody>
          <a:bodyPr>
            <a:normAutofit fontScale="65833" lnSpcReduction="20000"/>
          </a:bodyPr>
          <a:lstStyle/>
          <a:p>
            <a:r>
              <a:rPr lang="en-US" altLang="zh-CN"/>
              <a:t>Name </a:t>
            </a:r>
          </a:p>
          <a:p>
            <a:r>
              <a:rPr lang="en-US" altLang="zh-CN"/>
              <a:t>Course</a:t>
            </a:r>
          </a:p>
          <a:p>
            <a:r>
              <a:rPr lang="en-US" altLang="zh-CN"/>
              <a:t> Instructor</a:t>
            </a:r>
          </a:p>
          <a:p>
            <a:r>
              <a:rPr lang="en-US" altLang="zh-CN" b="1"/>
              <a:t>World Regional Geography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Content Placeholder 1048595"/>
          <p:cNvSpPr>
            <a:spLocks noGrp="1"/>
          </p:cNvSpPr>
          <p:nvPr>
            <p:ph idx="1"/>
          </p:nvPr>
        </p:nvSpPr>
        <p:spPr/>
        <p:txBody>
          <a:bodyPr>
            <a:normAutofit fontScale="86071" lnSpcReduction="20000"/>
          </a:bodyPr>
          <a:lstStyle/>
          <a:p>
            <a:r>
              <a:rPr lang="en-US" altLang="aa-ET" dirty="0" err="1"/>
              <a:t>Qestion</a:t>
            </a:r>
            <a:r>
              <a:rPr lang="en-US" altLang="aa-ET" dirty="0"/>
              <a:t> 3.</a:t>
            </a:r>
            <a:endParaRPr lang="aa-ET" dirty="0"/>
          </a:p>
          <a:p>
            <a:r>
              <a:rPr lang="en-US" altLang="aa-ET" dirty="0"/>
              <a:t>Globalization has definitely transformed life in India in almost all aspects of life. </a:t>
            </a:r>
            <a:endParaRPr lang="en-US" altLang="aa-ET" dirty="0" smtClean="0"/>
          </a:p>
          <a:p>
            <a:r>
              <a:rPr lang="en-US" altLang="aa-ET" dirty="0" smtClean="0"/>
              <a:t>The </a:t>
            </a:r>
            <a:r>
              <a:rPr lang="en-US" altLang="aa-ET" dirty="0"/>
              <a:t>middle class, though, has been a major benefactor of globalization. </a:t>
            </a:r>
            <a:endParaRPr lang="en-US" altLang="aa-ET" dirty="0" smtClean="0"/>
          </a:p>
          <a:p>
            <a:r>
              <a:rPr lang="en-US" altLang="aa-ET" dirty="0" smtClean="0"/>
              <a:t>The </a:t>
            </a:r>
            <a:r>
              <a:rPr lang="en-US" altLang="aa-ET" dirty="0"/>
              <a:t>establishment of technological companies in the country has increased employment opportunities for the young population and college graduates. </a:t>
            </a:r>
            <a:endParaRPr lang="en-US" altLang="aa-ET" dirty="0" smtClean="0"/>
          </a:p>
          <a:p>
            <a:r>
              <a:rPr lang="en-US" altLang="aa-ET" dirty="0" smtClean="0"/>
              <a:t>Globalization </a:t>
            </a:r>
            <a:r>
              <a:rPr lang="en-US" altLang="aa-ET" dirty="0"/>
              <a:t>has also encouraged foreign companies to invest in the Indian economy like the </a:t>
            </a:r>
            <a:r>
              <a:rPr lang="en-US" altLang="aa-ET" dirty="0" err="1"/>
              <a:t>MobiLuft</a:t>
            </a:r>
            <a:r>
              <a:rPr lang="en-US" altLang="aa-ET" dirty="0"/>
              <a:t> airlines to compete with the state owned which improves service delivery to the travelers. </a:t>
            </a:r>
            <a:endParaRPr lang="en-US" altLang="aa-ET" dirty="0" smtClean="0"/>
          </a:p>
          <a:p>
            <a:r>
              <a:rPr lang="en-US" altLang="aa-ET" dirty="0" smtClean="0"/>
              <a:t>It </a:t>
            </a:r>
            <a:r>
              <a:rPr lang="en-US" altLang="aa-ET" dirty="0"/>
              <a:t>also avails more affordable amenities to the population which improves the quality of life for the middle class. </a:t>
            </a:r>
            <a:endParaRPr lang="en-US" altLang="aa-ET" dirty="0" smtClean="0"/>
          </a:p>
          <a:p>
            <a:r>
              <a:rPr lang="en-US" altLang="aa-ET" dirty="0" smtClean="0"/>
              <a:t>Media </a:t>
            </a:r>
            <a:r>
              <a:rPr lang="en-US" altLang="aa-ET" dirty="0"/>
              <a:t>privatization also has created a varied choice of products to consumers an aspect that encourages competition an business growth.  </a:t>
            </a:r>
            <a:endParaRPr lang="aa-E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Content Placeholder 1048596"/>
          <p:cNvSpPr>
            <a:spLocks noGrp="1"/>
          </p:cNvSpPr>
          <p:nvPr>
            <p:ph idx="1"/>
          </p:nvPr>
        </p:nvSpPr>
        <p:spPr/>
        <p:txBody>
          <a:bodyPr>
            <a:normAutofit fontScale="78929" lnSpcReduction="20000"/>
          </a:bodyPr>
          <a:lstStyle/>
          <a:p>
            <a:r>
              <a:rPr lang="en-US" altLang="aa-ET" dirty="0"/>
              <a:t>Question 4.</a:t>
            </a:r>
            <a:endParaRPr lang="aa-ET" dirty="0"/>
          </a:p>
          <a:p>
            <a:r>
              <a:rPr lang="en-US" altLang="aa-ET" dirty="0"/>
              <a:t>Despite the numerous benefits that come with globalization, it also has its adverse effects which mainly affect the poor and low class citizens in developing countries. </a:t>
            </a:r>
            <a:endParaRPr lang="en-US" altLang="aa-ET" dirty="0" smtClean="0"/>
          </a:p>
          <a:p>
            <a:r>
              <a:rPr lang="en-US" altLang="aa-ET" dirty="0" smtClean="0"/>
              <a:t>This</a:t>
            </a:r>
            <a:r>
              <a:rPr lang="en-US" altLang="aa-ET" dirty="0"/>
              <a:t>, though, does not mean that it is entirely bad and should be abandoned. </a:t>
            </a:r>
            <a:endParaRPr lang="en-US" altLang="aa-ET" dirty="0" smtClean="0"/>
          </a:p>
          <a:p>
            <a:r>
              <a:rPr lang="en-US" altLang="aa-ET" dirty="0" smtClean="0"/>
              <a:t>The </a:t>
            </a:r>
            <a:r>
              <a:rPr lang="en-US" altLang="aa-ET" dirty="0"/>
              <a:t>costs that are incurred due to globalization mainly result from mismanagement of the resources and greed. </a:t>
            </a:r>
            <a:endParaRPr lang="en-US" altLang="aa-ET" dirty="0" smtClean="0"/>
          </a:p>
          <a:p>
            <a:r>
              <a:rPr lang="en-US" altLang="aa-ET" dirty="0" smtClean="0"/>
              <a:t>The </a:t>
            </a:r>
            <a:r>
              <a:rPr lang="en-US" altLang="aa-ET" dirty="0"/>
              <a:t>governments of various developing nations should implement laws that protect their populations against corporate exploitation.  </a:t>
            </a:r>
            <a:endParaRPr lang="en-US" altLang="aa-ET" dirty="0" smtClean="0"/>
          </a:p>
          <a:p>
            <a:r>
              <a:rPr lang="en-US" altLang="aa-ET" dirty="0" smtClean="0"/>
              <a:t>Globalization </a:t>
            </a:r>
            <a:r>
              <a:rPr lang="en-US" altLang="aa-ET" dirty="0"/>
              <a:t>steers development and when managed responsibly can be of benefit even to the poor who are perceived as victims globalization. </a:t>
            </a:r>
            <a:endParaRPr lang="en-US" altLang="aa-ET" dirty="0" smtClean="0"/>
          </a:p>
          <a:p>
            <a:r>
              <a:rPr lang="en-US" altLang="aa-ET" dirty="0" smtClean="0"/>
              <a:t>The </a:t>
            </a:r>
            <a:r>
              <a:rPr lang="en-US" altLang="aa-ET" dirty="0"/>
              <a:t>costs can be endured as stakeholders move to ensure that globalization is inclusive to all classes of the society. </a:t>
            </a:r>
            <a:endParaRPr lang="en-US" altLang="aa-ET" dirty="0" smtClean="0"/>
          </a:p>
          <a:p>
            <a:r>
              <a:rPr lang="en-US" altLang="aa-ET" dirty="0" smtClean="0"/>
              <a:t>With </a:t>
            </a:r>
            <a:r>
              <a:rPr lang="en-US" altLang="aa-ET" dirty="0"/>
              <a:t>time, the costs can be reduced or cut which calls for better governance of initiatives and globalization can pay for its costs.  </a:t>
            </a:r>
            <a:endParaRPr lang="aa-E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Content Placeholder 1048597"/>
          <p:cNvSpPr>
            <a:spLocks noGrp="1"/>
          </p:cNvSpPr>
          <p:nvPr>
            <p:ph idx="1"/>
          </p:nvPr>
        </p:nvSpPr>
        <p:spPr/>
        <p:txBody>
          <a:bodyPr>
            <a:normAutofit fontScale="86071" lnSpcReduction="10000"/>
          </a:bodyPr>
          <a:lstStyle/>
          <a:p>
            <a:r>
              <a:rPr lang="en-US" altLang="aa-ET" dirty="0"/>
              <a:t>Question 5</a:t>
            </a:r>
            <a:endParaRPr lang="aa-ET" dirty="0"/>
          </a:p>
          <a:p>
            <a:r>
              <a:rPr lang="en-US" altLang="aa-ET" dirty="0"/>
              <a:t>Despite the uniting and homogenizing effect that comes with globalization, a common phenomenon can be noticed where people are trying hard to belong to a group to create their identity or risk being assimilated in the global </a:t>
            </a:r>
            <a:r>
              <a:rPr lang="en-US" altLang="aa-ET" dirty="0" smtClean="0"/>
              <a:t>wave.</a:t>
            </a:r>
          </a:p>
          <a:p>
            <a:r>
              <a:rPr lang="en-US" altLang="aa-ET" dirty="0" smtClean="0"/>
              <a:t>This </a:t>
            </a:r>
            <a:r>
              <a:rPr lang="en-US" altLang="aa-ET" dirty="0"/>
              <a:t>fragmentation of a population to create a identity is called polarization. </a:t>
            </a:r>
            <a:endParaRPr lang="en-US" altLang="aa-ET" dirty="0" smtClean="0"/>
          </a:p>
          <a:p>
            <a:r>
              <a:rPr lang="en-US" altLang="aa-ET" dirty="0" smtClean="0"/>
              <a:t>In </a:t>
            </a:r>
            <a:r>
              <a:rPr lang="en-US" altLang="aa-ET" dirty="0"/>
              <a:t>the entertainment scene for example, is the Black Entertainment (BET) which is a celebration of black culture and heritage more that music itself. </a:t>
            </a:r>
            <a:endParaRPr lang="en-US" altLang="aa-ET" dirty="0" smtClean="0"/>
          </a:p>
          <a:p>
            <a:r>
              <a:rPr lang="en-US" altLang="aa-ET" dirty="0" smtClean="0"/>
              <a:t>Thus </a:t>
            </a:r>
            <a:r>
              <a:rPr lang="en-US" altLang="aa-ET" dirty="0"/>
              <a:t>year's </a:t>
            </a:r>
            <a:r>
              <a:rPr lang="en-US" altLang="aa-ET" dirty="0" err="1"/>
              <a:t>ramadhan</a:t>
            </a:r>
            <a:r>
              <a:rPr lang="en-US" altLang="aa-ET" dirty="0"/>
              <a:t> celebrations also received more publicity than never which can explain the need to preserve the religious identity in an homogeneous country. </a:t>
            </a:r>
            <a:endParaRPr lang="en-US" altLang="aa-ET" dirty="0" smtClean="0"/>
          </a:p>
          <a:p>
            <a:r>
              <a:rPr lang="en-US" altLang="aa-ET" dirty="0" smtClean="0"/>
              <a:t>The </a:t>
            </a:r>
            <a:r>
              <a:rPr lang="en-US" altLang="aa-ET" dirty="0"/>
              <a:t>trade wars that are a result of globalization also lead to further polarization each one promoting their affiliate company.  </a:t>
            </a:r>
            <a:endParaRPr lang="aa-E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Content Placeholder 1048588"/>
          <p:cNvSpPr>
            <a:spLocks noGrp="1"/>
          </p:cNvSpPr>
          <p:nvPr>
            <p:ph idx="1"/>
          </p:nvPr>
        </p:nvSpPr>
        <p:spPr/>
        <p:txBody>
          <a:bodyPr>
            <a:normAutofit fontScale="78929" lnSpcReduction="20000"/>
          </a:bodyPr>
          <a:lstStyle/>
          <a:p>
            <a:r>
              <a:rPr lang="en-US" altLang="aa-ET" dirty="0"/>
              <a:t>Question 6</a:t>
            </a:r>
            <a:endParaRPr lang="aa-ET" dirty="0"/>
          </a:p>
          <a:p>
            <a:r>
              <a:rPr lang="en-US" altLang="aa-ET" dirty="0"/>
              <a:t>Despite the numerous adversities caused by globalization, it is generally more beneficial than degrading. </a:t>
            </a:r>
            <a:endParaRPr lang="en-US" altLang="aa-ET" dirty="0" smtClean="0"/>
          </a:p>
          <a:p>
            <a:r>
              <a:rPr lang="en-US" altLang="aa-ET" dirty="0" smtClean="0"/>
              <a:t>As </a:t>
            </a:r>
            <a:r>
              <a:rPr lang="en-US" altLang="aa-ET" dirty="0"/>
              <a:t>an individual, I support globalization mainly because it ensures uniformity in </a:t>
            </a:r>
            <a:r>
              <a:rPr lang="en-US" altLang="aa-ET" dirty="0" smtClean="0"/>
              <a:t>development </a:t>
            </a:r>
            <a:r>
              <a:rPr lang="en-US" altLang="aa-ET" dirty="0"/>
              <a:t>in different countries and regions in the world. </a:t>
            </a:r>
            <a:endParaRPr lang="en-US" altLang="aa-ET" dirty="0" smtClean="0"/>
          </a:p>
          <a:p>
            <a:r>
              <a:rPr lang="en-US" altLang="aa-ET" dirty="0" smtClean="0"/>
              <a:t>It </a:t>
            </a:r>
            <a:r>
              <a:rPr lang="en-US" altLang="aa-ET" dirty="0"/>
              <a:t>ensures that some countries are centuries </a:t>
            </a:r>
            <a:r>
              <a:rPr lang="en-US" altLang="aa-ET" dirty="0" smtClean="0"/>
              <a:t>ahead </a:t>
            </a:r>
            <a:r>
              <a:rPr lang="en-US" altLang="aa-ET" dirty="0"/>
              <a:t>of others in terms of infrastructure, education and poverty levels. </a:t>
            </a:r>
            <a:endParaRPr lang="en-US" altLang="aa-ET" dirty="0" smtClean="0"/>
          </a:p>
          <a:p>
            <a:r>
              <a:rPr lang="en-US" altLang="aa-ET" dirty="0" smtClean="0"/>
              <a:t>The </a:t>
            </a:r>
            <a:r>
              <a:rPr lang="en-US" altLang="aa-ET" dirty="0"/>
              <a:t>study video shows the impacts of globalization to the Caribbean banana farmers as a result of trade wars in the Americas affecting the export business. </a:t>
            </a:r>
            <a:endParaRPr lang="en-US" altLang="aa-ET" dirty="0" smtClean="0"/>
          </a:p>
          <a:p>
            <a:r>
              <a:rPr lang="en-US" altLang="aa-ET" dirty="0" smtClean="0"/>
              <a:t>This </a:t>
            </a:r>
            <a:r>
              <a:rPr lang="en-US" altLang="aa-ET" dirty="0"/>
              <a:t>happening forces the farmers to looks for other income supplements or face unemployment hence poverty. </a:t>
            </a:r>
            <a:endParaRPr lang="en-US" altLang="aa-ET" dirty="0" smtClean="0"/>
          </a:p>
          <a:p>
            <a:r>
              <a:rPr lang="en-US" altLang="aa-ET" dirty="0" smtClean="0"/>
              <a:t>In </a:t>
            </a:r>
            <a:r>
              <a:rPr lang="en-US" altLang="aa-ET" dirty="0"/>
              <a:t>the video some banana farmers opted to switch to marijuana farming. Those who could not, especially women, endured low market and ventured in other industries like tourism.        </a:t>
            </a:r>
            <a:endParaRPr lang="aa-E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Content Placeholder 1048587"/>
          <p:cNvSpPr>
            <a:spLocks noGrp="1"/>
          </p:cNvSpPr>
          <p:nvPr>
            <p:ph idx="1"/>
          </p:nvPr>
        </p:nvSpPr>
        <p:spPr/>
        <p:txBody>
          <a:bodyPr>
            <a:normAutofit fontScale="71786" lnSpcReduction="20000"/>
          </a:bodyPr>
          <a:lstStyle/>
          <a:p>
            <a:r>
              <a:rPr lang="en-US" altLang="aa-ET" dirty="0"/>
              <a:t>Question 7(a)</a:t>
            </a:r>
            <a:endParaRPr lang="aa-ET" dirty="0"/>
          </a:p>
          <a:p>
            <a:r>
              <a:rPr lang="en-US" altLang="aa-ET" dirty="0"/>
              <a:t>In the study video talking about how classism and energy use sync with development and globalization, the term wash line, I think, was used to explain the threshold of population that can at least afford a washing machine for convenience.  </a:t>
            </a:r>
            <a:endParaRPr lang="en-US" altLang="aa-ET" dirty="0" smtClean="0"/>
          </a:p>
          <a:p>
            <a:r>
              <a:rPr lang="en-US" altLang="aa-ET" dirty="0" smtClean="0"/>
              <a:t>Thus </a:t>
            </a:r>
            <a:r>
              <a:rPr lang="en-US" altLang="aa-ET" dirty="0"/>
              <a:t>is a representation that can conveniently own a washing machine and their expenditure is above 40$ per day. </a:t>
            </a:r>
            <a:endParaRPr lang="aa-ET" dirty="0"/>
          </a:p>
          <a:p>
            <a:r>
              <a:rPr lang="en-US" altLang="aa-ET" dirty="0"/>
              <a:t>Question 7 (b)</a:t>
            </a:r>
            <a:endParaRPr lang="aa-ET" dirty="0"/>
          </a:p>
          <a:p>
            <a:r>
              <a:rPr lang="en-US" altLang="aa-ET" dirty="0"/>
              <a:t>The video highlights what happens when development in a population and the reflections it has in the energy use and affordability. </a:t>
            </a:r>
            <a:endParaRPr lang="en-US" altLang="aa-ET" dirty="0" smtClean="0"/>
          </a:p>
          <a:p>
            <a:r>
              <a:rPr lang="en-US" altLang="aa-ET" dirty="0" smtClean="0"/>
              <a:t>Every </a:t>
            </a:r>
            <a:r>
              <a:rPr lang="en-US" altLang="aa-ET" dirty="0"/>
              <a:t>person strives to achieve convenience and increase their productivity both of which are fueled and enhanced by globalization. </a:t>
            </a:r>
            <a:endParaRPr lang="en-US" altLang="aa-ET" dirty="0" smtClean="0"/>
          </a:p>
          <a:p>
            <a:r>
              <a:rPr lang="en-US" altLang="aa-ET" dirty="0" smtClean="0"/>
              <a:t>Economic </a:t>
            </a:r>
            <a:r>
              <a:rPr lang="en-US" altLang="aa-ET" dirty="0"/>
              <a:t>and population growth affect energy use around the globe and it(globalization) has to continue regardless of the effects it has on the environment since everyone wants convenience for productivity because of its benefits. </a:t>
            </a:r>
            <a:endParaRPr lang="en-US" altLang="aa-ET" dirty="0" smtClean="0"/>
          </a:p>
          <a:p>
            <a:r>
              <a:rPr lang="en-US" altLang="aa-ET" dirty="0" smtClean="0"/>
              <a:t>Thus </a:t>
            </a:r>
            <a:r>
              <a:rPr lang="en-US" altLang="aa-ET" dirty="0"/>
              <a:t>means that industries have to use  green energy to sustain globalization and  development.     </a:t>
            </a:r>
            <a:endParaRPr lang="aa-E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Content Placeholder 1048586"/>
          <p:cNvSpPr>
            <a:spLocks noGrp="1"/>
          </p:cNvSpPr>
          <p:nvPr>
            <p:ph idx="1"/>
          </p:nvPr>
        </p:nvSpPr>
        <p:spPr>
          <a:xfrm>
            <a:off x="628650" y="1903891"/>
            <a:ext cx="6495498" cy="4273072"/>
          </a:xfrm>
        </p:spPr>
        <p:txBody>
          <a:bodyPr/>
          <a:lstStyle/>
          <a:p>
            <a:r>
              <a:rPr lang="en-US" altLang="aa-ET" dirty="0"/>
              <a:t>Question 9. The map I chose for this question illustrates the national Intelligence quotient (IQ) of different countries in the world. </a:t>
            </a:r>
            <a:endParaRPr lang="en-US" altLang="aa-ET" dirty="0" smtClean="0"/>
          </a:p>
          <a:p>
            <a:r>
              <a:rPr lang="en-US" altLang="aa-ET" dirty="0" smtClean="0"/>
              <a:t>It </a:t>
            </a:r>
            <a:r>
              <a:rPr lang="en-US" altLang="aa-ET" dirty="0"/>
              <a:t>checks the  average IQ scores of entire countries. The map was adopted from targetmap.com. </a:t>
            </a:r>
            <a:endParaRPr lang="aa-ET" dirty="0"/>
          </a:p>
          <a:p>
            <a:r>
              <a:rPr lang="en-US" altLang="aa-ET" dirty="0"/>
              <a:t>   </a:t>
            </a:r>
            <a:endParaRPr lang="aa-ET" dirty="0"/>
          </a:p>
        </p:txBody>
      </p:sp>
      <p:pic>
        <p:nvPicPr>
          <p:cNvPr id="2097152" name="Picture 2097151"/>
          <p:cNvPicPr>
            <a:picLocks/>
          </p:cNvPicPr>
          <p:nvPr/>
        </p:nvPicPr>
        <p:blipFill>
          <a:blip r:embed="rId2"/>
          <a:stretch>
            <a:fillRect/>
          </a:stretch>
        </p:blipFill>
        <p:spPr>
          <a:xfrm>
            <a:off x="3351750" y="4417653"/>
            <a:ext cx="4931638" cy="22240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Content Placeholder 1048585"/>
          <p:cNvSpPr>
            <a:spLocks noGrp="1"/>
          </p:cNvSpPr>
          <p:nvPr>
            <p:ph idx="1"/>
          </p:nvPr>
        </p:nvSpPr>
        <p:spPr/>
        <p:txBody>
          <a:bodyPr>
            <a:normAutofit fontScale="60714" lnSpcReduction="20000"/>
          </a:bodyPr>
          <a:lstStyle/>
          <a:p>
            <a:r>
              <a:rPr lang="en-US" altLang="aa-ET" dirty="0"/>
              <a:t>Question 11(a)</a:t>
            </a:r>
            <a:endParaRPr lang="aa-ET" dirty="0"/>
          </a:p>
          <a:p>
            <a:r>
              <a:rPr lang="en-US" altLang="aa-ET" dirty="0"/>
              <a:t>The video is an illustration of how the world health and wealth expressed in terms of life expectancy and income has changed through time for the past 200 years. </a:t>
            </a:r>
            <a:endParaRPr lang="en-US" altLang="aa-ET" dirty="0" smtClean="0"/>
          </a:p>
          <a:p>
            <a:r>
              <a:rPr lang="en-US" altLang="aa-ET" dirty="0" smtClean="0"/>
              <a:t>The </a:t>
            </a:r>
            <a:r>
              <a:rPr lang="en-US" altLang="aa-ET" dirty="0"/>
              <a:t>differences in the countries' health and wealth was an influence of historical events like the world wars which weaken Japanese and German economies. </a:t>
            </a:r>
            <a:endParaRPr lang="en-US" altLang="aa-ET" dirty="0" smtClean="0"/>
          </a:p>
          <a:p>
            <a:r>
              <a:rPr lang="en-US" altLang="aa-ET" dirty="0" smtClean="0"/>
              <a:t>The </a:t>
            </a:r>
            <a:r>
              <a:rPr lang="en-US" altLang="aa-ET" dirty="0"/>
              <a:t>cold war and the effects it had on both </a:t>
            </a:r>
            <a:r>
              <a:rPr lang="en-US" altLang="aa-ET" dirty="0" smtClean="0"/>
              <a:t>American </a:t>
            </a:r>
            <a:r>
              <a:rPr lang="en-US" altLang="aa-ET" dirty="0"/>
              <a:t>and Russian populations. </a:t>
            </a:r>
            <a:endParaRPr lang="en-US" altLang="aa-ET" dirty="0" smtClean="0"/>
          </a:p>
          <a:p>
            <a:r>
              <a:rPr lang="en-US" altLang="aa-ET" dirty="0" smtClean="0"/>
              <a:t>Industrialization </a:t>
            </a:r>
            <a:r>
              <a:rPr lang="en-US" altLang="aa-ET" dirty="0"/>
              <a:t>was also a major boost to economies like China while economic and health policies in Denmark and Switzerland are responsible for their high life expectancies. </a:t>
            </a:r>
            <a:endParaRPr lang="en-US" altLang="aa-ET" dirty="0" smtClean="0"/>
          </a:p>
          <a:p>
            <a:r>
              <a:rPr lang="en-US" altLang="aa-ET" dirty="0" smtClean="0"/>
              <a:t>The </a:t>
            </a:r>
            <a:r>
              <a:rPr lang="en-US" altLang="aa-ET" dirty="0"/>
              <a:t>video generally describes how the world is working towards uniform and homogenized development. </a:t>
            </a:r>
            <a:endParaRPr lang="aa-ET" dirty="0"/>
          </a:p>
          <a:p>
            <a:r>
              <a:rPr lang="en-US" altLang="aa-ET" dirty="0"/>
              <a:t>The fact that over 2 billion people still don't use mobile phones in the 21st century shows the disparity in the world</a:t>
            </a:r>
            <a:r>
              <a:rPr lang="en-US" altLang="aa-ET" dirty="0" smtClean="0"/>
              <a:t>.</a:t>
            </a:r>
          </a:p>
          <a:p>
            <a:r>
              <a:rPr lang="en-US" altLang="aa-ET" dirty="0" smtClean="0"/>
              <a:t> </a:t>
            </a:r>
            <a:r>
              <a:rPr lang="en-US" altLang="aa-ET" dirty="0"/>
              <a:t>Millions also starve and go without food in various parts of the world; an indication that we are yet to achieve balance in resource distribution. </a:t>
            </a:r>
            <a:endParaRPr lang="en-US" altLang="aa-ET" dirty="0" smtClean="0"/>
          </a:p>
          <a:p>
            <a:r>
              <a:rPr lang="en-US" altLang="aa-ET" dirty="0" smtClean="0"/>
              <a:t>Uniformity </a:t>
            </a:r>
            <a:r>
              <a:rPr lang="en-US" altLang="aa-ET" dirty="0"/>
              <a:t>is impossible to achieve, at least not in the next century,  according to my opinion. It will take longer than expected mainly due to corrupt government which stall  poverty eradication . </a:t>
            </a:r>
            <a:endParaRPr lang="en-US" altLang="aa-ET" dirty="0" smtClean="0"/>
          </a:p>
          <a:p>
            <a:r>
              <a:rPr lang="en-US" altLang="aa-ET" dirty="0" smtClean="0"/>
              <a:t> </a:t>
            </a:r>
            <a:r>
              <a:rPr lang="en-US" altLang="aa-ET" dirty="0"/>
              <a:t>Resource allocations is also a major cause for varied regional development     </a:t>
            </a:r>
            <a:endParaRPr lang="aa-E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Content Placeholder 1048653"/>
          <p:cNvSpPr>
            <a:spLocks noGrp="1"/>
          </p:cNvSpPr>
          <p:nvPr>
            <p:ph idx="1"/>
          </p:nvPr>
        </p:nvSpPr>
        <p:spPr/>
        <p:txBody>
          <a:bodyPr>
            <a:normAutofit fontScale="86071" lnSpcReduction="10000"/>
          </a:bodyPr>
          <a:lstStyle/>
          <a:p>
            <a:r>
              <a:rPr lang="en-US" altLang="aa-ET" dirty="0"/>
              <a:t>Question 12.</a:t>
            </a:r>
            <a:endParaRPr lang="aa-ET" dirty="0"/>
          </a:p>
          <a:p>
            <a:r>
              <a:rPr lang="en-US" altLang="aa-ET" dirty="0"/>
              <a:t>To avoid being politically incorrect, one can just say that there are around 200 countries. </a:t>
            </a:r>
            <a:endParaRPr lang="en-US" altLang="aa-ET" dirty="0" smtClean="0"/>
          </a:p>
          <a:p>
            <a:r>
              <a:rPr lang="en-US" altLang="aa-ET" dirty="0" smtClean="0"/>
              <a:t>This </a:t>
            </a:r>
            <a:r>
              <a:rPr lang="en-US" altLang="aa-ET" dirty="0"/>
              <a:t>comes as a surprise since it seems like a simple straight forward question which requires a direct precise answers</a:t>
            </a:r>
            <a:r>
              <a:rPr lang="en-US" altLang="aa-ET" dirty="0" smtClean="0"/>
              <a:t>.</a:t>
            </a:r>
          </a:p>
          <a:p>
            <a:r>
              <a:rPr lang="en-US" altLang="aa-ET" dirty="0" smtClean="0"/>
              <a:t> </a:t>
            </a:r>
            <a:r>
              <a:rPr lang="en-US" altLang="aa-ET" dirty="0"/>
              <a:t>The matter is complicated by the fact that for a country to be considered a country, other countries must consider it to be. </a:t>
            </a:r>
            <a:endParaRPr lang="en-US" altLang="aa-ET" dirty="0" smtClean="0"/>
          </a:p>
          <a:p>
            <a:r>
              <a:rPr lang="en-US" altLang="aa-ET" dirty="0" smtClean="0"/>
              <a:t>This </a:t>
            </a:r>
            <a:r>
              <a:rPr lang="en-US" altLang="aa-ET" dirty="0"/>
              <a:t>makes some countries to be considered so by some and not by others. </a:t>
            </a:r>
            <a:endParaRPr lang="en-US" altLang="aa-ET" dirty="0" smtClean="0"/>
          </a:p>
          <a:p>
            <a:r>
              <a:rPr lang="en-US" altLang="aa-ET" dirty="0" smtClean="0"/>
              <a:t>For example, Kosovo </a:t>
            </a:r>
            <a:r>
              <a:rPr lang="en-US" altLang="aa-ET" dirty="0"/>
              <a:t>is considered by some countries like USA and UK while China and Russia do not which makes it to miss from the UN. </a:t>
            </a:r>
            <a:endParaRPr lang="en-US" altLang="aa-ET" dirty="0" smtClean="0"/>
          </a:p>
          <a:p>
            <a:r>
              <a:rPr lang="en-US" altLang="aa-ET" dirty="0" smtClean="0"/>
              <a:t>The </a:t>
            </a:r>
            <a:r>
              <a:rPr lang="en-US" altLang="aa-ET" dirty="0"/>
              <a:t>number of countries remains an estimate because of the policies involved in determining whether it is a country or not. </a:t>
            </a:r>
            <a:endParaRPr lang="aa-ET"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48</TotalTime>
  <Words>1101</Words>
  <Application>Microsoft Office PowerPoint</Application>
  <PresentationFormat>On-screen Show (4:3)</PresentationFormat>
  <Paragraphs>60</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华文新魏</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Stevens</dc:creator>
  <cp:lastModifiedBy>user</cp:lastModifiedBy>
  <cp:revision>3</cp:revision>
  <dcterms:created xsi:type="dcterms:W3CDTF">2015-05-10T03:30:45Z</dcterms:created>
  <dcterms:modified xsi:type="dcterms:W3CDTF">2019-06-13T15:34:11Z</dcterms:modified>
</cp:coreProperties>
</file>